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1" r:id="rId5"/>
    <p:sldId id="258" r:id="rId6"/>
    <p:sldId id="264" r:id="rId7"/>
    <p:sldId id="263" r:id="rId8"/>
    <p:sldId id="259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0406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3101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654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7734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8323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2512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7927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2349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4646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536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082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D4A4B-7182-4F1B-A047-D46658D7B3EF}" type="datetimeFigureOut">
              <a:rPr lang="de-DE" smtClean="0"/>
              <a:pPr/>
              <a:t>20.06.2013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A549-8996-4943-8FF6-DA3FECB396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8586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Deutsch-Türkische (Ur)Verwandtschaft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221088"/>
            <a:ext cx="1885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21088"/>
            <a:ext cx="1872208" cy="110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460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Wortbildungssilben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>
                <a:solidFill>
                  <a:srgbClr val="0070C0"/>
                </a:solidFill>
              </a:rPr>
              <a:t>saymak</a:t>
            </a:r>
            <a:r>
              <a:rPr lang="de-DE" dirty="0" smtClean="0">
                <a:solidFill>
                  <a:srgbClr val="0070C0"/>
                </a:solidFill>
              </a:rPr>
              <a:t> = zählen  </a:t>
            </a:r>
            <a:r>
              <a:rPr lang="de-DE" b="1" dirty="0" err="1" smtClean="0">
                <a:solidFill>
                  <a:srgbClr val="0070C0"/>
                </a:solidFill>
              </a:rPr>
              <a:t>sayman</a:t>
            </a:r>
            <a:r>
              <a:rPr lang="de-DE" dirty="0" smtClean="0">
                <a:solidFill>
                  <a:srgbClr val="0070C0"/>
                </a:solidFill>
              </a:rPr>
              <a:t> = Zähler </a:t>
            </a:r>
          </a:p>
          <a:p>
            <a:r>
              <a:rPr lang="de-DE" dirty="0" smtClean="0"/>
              <a:t>Deutsch: -mann</a:t>
            </a:r>
          </a:p>
          <a:p>
            <a:r>
              <a:rPr lang="de-DE" b="1" dirty="0" err="1" smtClean="0">
                <a:solidFill>
                  <a:srgbClr val="0070C0"/>
                </a:solidFill>
              </a:rPr>
              <a:t>kut</a:t>
            </a:r>
            <a:r>
              <a:rPr lang="de-DE" dirty="0" smtClean="0">
                <a:solidFill>
                  <a:srgbClr val="0070C0"/>
                </a:solidFill>
              </a:rPr>
              <a:t> = Glück, Heil  </a:t>
            </a:r>
            <a:r>
              <a:rPr lang="de-DE" b="1" dirty="0" err="1" smtClean="0">
                <a:solidFill>
                  <a:srgbClr val="0070C0"/>
                </a:solidFill>
              </a:rPr>
              <a:t>kutsal</a:t>
            </a:r>
            <a:r>
              <a:rPr lang="de-DE" dirty="0" smtClean="0">
                <a:solidFill>
                  <a:srgbClr val="0070C0"/>
                </a:solidFill>
              </a:rPr>
              <a:t> = heilig </a:t>
            </a:r>
          </a:p>
          <a:p>
            <a:r>
              <a:rPr lang="de-DE" dirty="0" smtClean="0"/>
              <a:t>Deutsch: </a:t>
            </a:r>
            <a:r>
              <a:rPr lang="de-DE" b="1" dirty="0" smtClean="0"/>
              <a:t>-sal, -</a:t>
            </a:r>
            <a:r>
              <a:rPr lang="de-DE" b="1" dirty="0" err="1" smtClean="0"/>
              <a:t>sel</a:t>
            </a:r>
            <a:r>
              <a:rPr lang="de-DE" dirty="0" smtClean="0"/>
              <a:t> (bezeichnet einen Zustand oder Versetzung in einen Zustand)</a:t>
            </a:r>
          </a:p>
          <a:p>
            <a:r>
              <a:rPr lang="de-DE" b="1" dirty="0" err="1" smtClean="0">
                <a:solidFill>
                  <a:srgbClr val="0070C0"/>
                </a:solidFill>
              </a:rPr>
              <a:t>söylenmek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= gesagt werden  </a:t>
            </a:r>
            <a:r>
              <a:rPr lang="de-DE" b="1" dirty="0" err="1" smtClean="0">
                <a:solidFill>
                  <a:srgbClr val="0070C0"/>
                </a:solidFill>
              </a:rPr>
              <a:t>söylenti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= Gerücht </a:t>
            </a:r>
          </a:p>
          <a:p>
            <a:r>
              <a:rPr lang="de-DE" dirty="0" smtClean="0"/>
              <a:t>Substantivbildung von Verben:</a:t>
            </a:r>
            <a:r>
              <a:rPr lang="de-DE" b="1" dirty="0" smtClean="0"/>
              <a:t> Fahrt</a:t>
            </a:r>
            <a:endParaRPr lang="de-D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Wortbildungssilben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>
                <a:solidFill>
                  <a:srgbClr val="0070C0"/>
                </a:solidFill>
              </a:rPr>
              <a:t>güzel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= schön  </a:t>
            </a:r>
            <a:r>
              <a:rPr lang="de-DE" b="1" dirty="0" err="1" smtClean="0">
                <a:solidFill>
                  <a:srgbClr val="0070C0"/>
                </a:solidFill>
              </a:rPr>
              <a:t>güzel</a:t>
            </a:r>
            <a:r>
              <a:rPr lang="de-DE" b="1" dirty="0" err="1" smtClean="0"/>
              <a:t>lik</a:t>
            </a:r>
            <a:r>
              <a:rPr lang="de-DE" dirty="0" smtClean="0">
                <a:solidFill>
                  <a:srgbClr val="0070C0"/>
                </a:solidFill>
              </a:rPr>
              <a:t> = Schönheit </a:t>
            </a:r>
          </a:p>
          <a:p>
            <a:r>
              <a:rPr lang="de-DE" dirty="0" smtClean="0"/>
              <a:t>Dingwort mit der Bedeutung "Körper, Gestalt", erhalten in : </a:t>
            </a:r>
            <a:r>
              <a:rPr lang="de-DE" dirty="0" smtClean="0">
                <a:solidFill>
                  <a:srgbClr val="0070C0"/>
                </a:solidFill>
              </a:rPr>
              <a:t>Leich</a:t>
            </a:r>
            <a:r>
              <a:rPr lang="de-DE" dirty="0" smtClean="0"/>
              <a:t>e. (Ähn</a:t>
            </a:r>
            <a:r>
              <a:rPr lang="de-DE" dirty="0" smtClean="0">
                <a:solidFill>
                  <a:srgbClr val="0070C0"/>
                </a:solidFill>
              </a:rPr>
              <a:t>lich</a:t>
            </a:r>
            <a:r>
              <a:rPr lang="de-DE" dirty="0" smtClean="0"/>
              <a:t>keit, Art und Weise)</a:t>
            </a:r>
          </a:p>
          <a:p>
            <a:r>
              <a:rPr lang="de-DE" b="1" dirty="0" err="1" smtClean="0">
                <a:solidFill>
                  <a:srgbClr val="0070C0"/>
                </a:solidFill>
              </a:rPr>
              <a:t>ucmak</a:t>
            </a:r>
            <a:r>
              <a:rPr lang="de-DE" dirty="0" smtClean="0">
                <a:solidFill>
                  <a:srgbClr val="0070C0"/>
                </a:solidFill>
              </a:rPr>
              <a:t> = fliegen  </a:t>
            </a:r>
            <a:r>
              <a:rPr lang="de-DE" b="1" dirty="0" err="1" smtClean="0">
                <a:solidFill>
                  <a:srgbClr val="0070C0"/>
                </a:solidFill>
              </a:rPr>
              <a:t>uc</a:t>
            </a:r>
            <a:r>
              <a:rPr lang="de-DE" b="1" dirty="0" err="1" smtClean="0"/>
              <a:t>ak</a:t>
            </a:r>
            <a:r>
              <a:rPr lang="de-DE" dirty="0" smtClean="0">
                <a:solidFill>
                  <a:srgbClr val="0070C0"/>
                </a:solidFill>
              </a:rPr>
              <a:t> = Flugzeug </a:t>
            </a:r>
          </a:p>
          <a:p>
            <a:r>
              <a:rPr lang="de-DE" dirty="0" smtClean="0"/>
              <a:t>bezeichnet eine Fülle:</a:t>
            </a:r>
            <a:r>
              <a:rPr lang="de-DE" b="1" dirty="0" smtClean="0"/>
              <a:t> </a:t>
            </a:r>
            <a:r>
              <a:rPr lang="de-DE" dirty="0" smtClean="0"/>
              <a:t>Dick</a:t>
            </a:r>
            <a:r>
              <a:rPr lang="de-DE" b="1" dirty="0" smtClean="0">
                <a:solidFill>
                  <a:srgbClr val="0070C0"/>
                </a:solidFill>
              </a:rPr>
              <a:t>ich</a:t>
            </a:r>
            <a:r>
              <a:rPr lang="de-DE" dirty="0" smtClean="0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Familie und Heimat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>
                <a:solidFill>
                  <a:srgbClr val="0070C0"/>
                </a:solidFill>
              </a:rPr>
              <a:t>ev</a:t>
            </a:r>
            <a:r>
              <a:rPr lang="de-DE" dirty="0" smtClean="0">
                <a:solidFill>
                  <a:srgbClr val="0070C0"/>
                </a:solidFill>
              </a:rPr>
              <a:t> (Haus, Heim, Familie), </a:t>
            </a:r>
            <a:r>
              <a:rPr lang="de-DE" b="1" dirty="0" err="1" smtClean="0">
                <a:solidFill>
                  <a:srgbClr val="0070C0"/>
                </a:solidFill>
              </a:rPr>
              <a:t>ev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açmak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(eine Familie gründen) und </a:t>
            </a:r>
            <a:r>
              <a:rPr lang="de-DE" b="1" dirty="0" err="1" smtClean="0">
                <a:solidFill>
                  <a:srgbClr val="0070C0"/>
                </a:solidFill>
              </a:rPr>
              <a:t>evli</a:t>
            </a:r>
            <a:r>
              <a:rPr lang="de-DE" dirty="0" smtClean="0">
                <a:solidFill>
                  <a:srgbClr val="0070C0"/>
                </a:solidFill>
              </a:rPr>
              <a:t> (verheiratet)</a:t>
            </a:r>
          </a:p>
          <a:p>
            <a:r>
              <a:rPr lang="de-DE" i="1" dirty="0" smtClean="0"/>
              <a:t>germanisch:</a:t>
            </a:r>
            <a:r>
              <a:rPr lang="de-DE" b="1" dirty="0" smtClean="0"/>
              <a:t> </a:t>
            </a:r>
            <a:r>
              <a:rPr lang="de-DE" b="1" dirty="0" err="1" smtClean="0"/>
              <a:t>hiwo</a:t>
            </a:r>
            <a:r>
              <a:rPr lang="de-DE" dirty="0" smtClean="0"/>
              <a:t> = Ehemann, </a:t>
            </a:r>
            <a:r>
              <a:rPr lang="de-DE" b="1" dirty="0" err="1" smtClean="0"/>
              <a:t>hiwa</a:t>
            </a:r>
            <a:r>
              <a:rPr lang="de-DE" dirty="0" smtClean="0"/>
              <a:t> = Ehefrau</a:t>
            </a:r>
          </a:p>
          <a:p>
            <a:r>
              <a:rPr lang="de-DE" b="1" dirty="0" err="1" smtClean="0">
                <a:solidFill>
                  <a:srgbClr val="0070C0"/>
                </a:solidFill>
              </a:rPr>
              <a:t>yurt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(Jurte, Heimat, Liegenschaft, Grundstück)</a:t>
            </a:r>
          </a:p>
          <a:p>
            <a:r>
              <a:rPr lang="de-DE" i="1" dirty="0" smtClean="0"/>
              <a:t>indoeuropäisch</a:t>
            </a:r>
            <a:r>
              <a:rPr lang="de-DE" dirty="0" smtClean="0"/>
              <a:t>: </a:t>
            </a:r>
            <a:r>
              <a:rPr lang="de-DE" b="1" dirty="0" err="1" smtClean="0"/>
              <a:t>gher</a:t>
            </a:r>
            <a:r>
              <a:rPr lang="de-DE" b="1" dirty="0" smtClean="0"/>
              <a:t> </a:t>
            </a:r>
            <a:r>
              <a:rPr lang="de-DE" dirty="0" smtClean="0"/>
              <a:t>= </a:t>
            </a:r>
            <a:r>
              <a:rPr lang="de-DE" dirty="0" err="1" smtClean="0"/>
              <a:t>umzäumen</a:t>
            </a:r>
            <a:r>
              <a:rPr lang="de-DE" dirty="0" smtClean="0"/>
              <a:t>, einhegen; um-, einfassen)</a:t>
            </a:r>
          </a:p>
          <a:p>
            <a:r>
              <a:rPr lang="de-DE" b="1" dirty="0" err="1" smtClean="0">
                <a:solidFill>
                  <a:srgbClr val="0070C0"/>
                </a:solidFill>
              </a:rPr>
              <a:t>ova</a:t>
            </a:r>
            <a:r>
              <a:rPr lang="de-DE" dirty="0" smtClean="0">
                <a:solidFill>
                  <a:srgbClr val="0070C0"/>
                </a:solidFill>
              </a:rPr>
              <a:t> (Tiefebene)</a:t>
            </a:r>
          </a:p>
          <a:p>
            <a:r>
              <a:rPr lang="de-DE" i="1" dirty="0" smtClean="0"/>
              <a:t>englisch</a:t>
            </a:r>
            <a:r>
              <a:rPr lang="de-DE" dirty="0" smtClean="0"/>
              <a:t>: </a:t>
            </a:r>
            <a:r>
              <a:rPr lang="de-DE" b="1" dirty="0" err="1" smtClean="0"/>
              <a:t>even</a:t>
            </a:r>
            <a:r>
              <a:rPr lang="de-DE" dirty="0" smtClean="0"/>
              <a:t> (</a:t>
            </a:r>
            <a:r>
              <a:rPr lang="de-DE" b="1" dirty="0" smtClean="0"/>
              <a:t>Ebene</a:t>
            </a:r>
            <a:r>
              <a:rPr lang="de-DE" dirty="0" smtClean="0"/>
              <a:t>) </a:t>
            </a:r>
          </a:p>
          <a:p>
            <a:endParaRPr lang="de-DE" dirty="0" smtClean="0">
              <a:solidFill>
                <a:srgbClr val="0070C0"/>
              </a:solidFill>
            </a:endParaRP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Türkisches Wesen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konservativ und modern</a:t>
            </a:r>
          </a:p>
          <a:p>
            <a:r>
              <a:rPr lang="de-DE" dirty="0" smtClean="0"/>
              <a:t>dynamisch und </a:t>
            </a:r>
            <a:r>
              <a:rPr lang="de-DE" dirty="0" smtClean="0"/>
              <a:t>revolutionär</a:t>
            </a:r>
          </a:p>
          <a:p>
            <a:r>
              <a:rPr lang="de-DE" dirty="0" smtClean="0"/>
              <a:t>Integrativ</a:t>
            </a:r>
          </a:p>
          <a:p>
            <a:r>
              <a:rPr lang="de-DE" dirty="0" smtClean="0"/>
              <a:t>Zukunft in Deutschland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Schluss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Herzlichen Dank für </a:t>
            </a:r>
            <a:r>
              <a:rPr lang="de-DE" smtClean="0"/>
              <a:t>Ihre </a:t>
            </a:r>
            <a:r>
              <a:rPr lang="de-DE" smtClean="0"/>
              <a:t>Aufmerksamkeit.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915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Über die gemeinsame Abstammung aufgrund linguistischer </a:t>
            </a:r>
            <a:r>
              <a:rPr lang="de-DE" dirty="0" smtClean="0">
                <a:solidFill>
                  <a:srgbClr val="0070C0"/>
                </a:solidFill>
              </a:rPr>
              <a:t>Belege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400" dirty="0" smtClean="0"/>
              <a:t>Einladung von TÜRK-ÜNID </a:t>
            </a:r>
          </a:p>
          <a:p>
            <a:pPr marL="0" indent="0">
              <a:buNone/>
            </a:pPr>
            <a:r>
              <a:rPr lang="de-DE" sz="2400" dirty="0" smtClean="0"/>
              <a:t>Herr Leven </a:t>
            </a:r>
            <a:r>
              <a:rPr lang="de-DE" sz="2400" dirty="0" err="1" smtClean="0"/>
              <a:t>Taskiran</a:t>
            </a: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Referent: Klaus H. Dieckmann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100" dirty="0" smtClean="0"/>
              <a:t>Universität </a:t>
            </a:r>
            <a:r>
              <a:rPr lang="de-DE" sz="2100" dirty="0"/>
              <a:t>zu Köln</a:t>
            </a:r>
          </a:p>
          <a:p>
            <a:pPr marL="0" indent="0">
              <a:buNone/>
            </a:pPr>
            <a:r>
              <a:rPr lang="de-DE" sz="2100" dirty="0"/>
              <a:t>- Hörsaalgebäude - </a:t>
            </a:r>
          </a:p>
          <a:p>
            <a:pPr marL="0" indent="0">
              <a:buNone/>
            </a:pPr>
            <a:r>
              <a:rPr lang="de-DE" sz="2100" dirty="0"/>
              <a:t>Hörsaal A2</a:t>
            </a:r>
          </a:p>
          <a:p>
            <a:pPr marL="0" indent="0">
              <a:buNone/>
            </a:pPr>
            <a:r>
              <a:rPr lang="de-DE" sz="2100" dirty="0" smtClean="0"/>
              <a:t>Universitätsstr. 35</a:t>
            </a:r>
            <a:endParaRPr lang="de-DE" sz="2100" dirty="0"/>
          </a:p>
          <a:p>
            <a:pPr marL="0" indent="0">
              <a:buNone/>
            </a:pPr>
            <a:r>
              <a:rPr lang="de-DE" sz="2100" dirty="0"/>
              <a:t>50931 </a:t>
            </a:r>
            <a:r>
              <a:rPr lang="de-DE" sz="2100" dirty="0" smtClean="0"/>
              <a:t>Köln</a:t>
            </a:r>
          </a:p>
          <a:p>
            <a:pPr marL="0" indent="0">
              <a:buNone/>
            </a:pPr>
            <a:r>
              <a:rPr lang="de-DE" sz="2100" dirty="0"/>
              <a:t>Datum: </a:t>
            </a:r>
            <a:r>
              <a:rPr lang="de-DE" sz="2100" dirty="0" smtClean="0"/>
              <a:t>21.06.2013, 18:00 Uhr</a:t>
            </a:r>
            <a:endParaRPr lang="de-DE" sz="2100" dirty="0"/>
          </a:p>
          <a:p>
            <a:pPr marL="0" indent="0">
              <a:buNone/>
            </a:pPr>
            <a:endParaRPr lang="de-DE" sz="2100" dirty="0"/>
          </a:p>
          <a:p>
            <a:pPr marL="0" indent="0">
              <a:buNone/>
            </a:pPr>
            <a:r>
              <a:rPr lang="de-DE" sz="1400" dirty="0" smtClean="0"/>
              <a:t>© 2013 Klaus H. Dieckmann, Köln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xmlns="" val="27097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Alte Kultur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 smtClean="0"/>
              <a:t>Volk der Türken</a:t>
            </a:r>
          </a:p>
          <a:p>
            <a:r>
              <a:rPr lang="de-DE" dirty="0" smtClean="0"/>
              <a:t>Schamane und Weihnachtsmann</a:t>
            </a:r>
          </a:p>
          <a:p>
            <a:r>
              <a:rPr lang="de-DE" dirty="0" smtClean="0"/>
              <a:t>Heilige Bäume</a:t>
            </a:r>
          </a:p>
          <a:p>
            <a:endParaRPr lang="de-DE" dirty="0"/>
          </a:p>
        </p:txBody>
      </p:sp>
      <p:sp>
        <p:nvSpPr>
          <p:cNvPr id="5122" name="AutoShape 2" descr="D:\My Book Publications\T%FCrkischeUrverwandtschaft\html\Yggdrasi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0829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Heilige Bäume</a:t>
            </a:r>
            <a:endParaRPr lang="de-DE" dirty="0"/>
          </a:p>
        </p:txBody>
      </p:sp>
      <p:pic>
        <p:nvPicPr>
          <p:cNvPr id="4" name="Inhaltsplatzhalter 3" descr="Yggdras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2520280" cy="3162704"/>
          </a:xfrm>
          <a:prstGeom prst="rect">
            <a:avLst/>
          </a:prstGeom>
        </p:spPr>
      </p:pic>
      <p:pic>
        <p:nvPicPr>
          <p:cNvPr id="5" name="Grafik 4" descr="Schamanentromme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988840"/>
            <a:ext cx="3096344" cy="309634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691680" y="54452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Yggdrasil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283968" y="54452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Schamanentrommel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547664" y="6165304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Bildnachweise: </a:t>
            </a:r>
            <a:r>
              <a:rPr lang="de-DE" sz="1200" dirty="0" err="1" smtClean="0"/>
              <a:t>Wikipedia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Mythologie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Tyr, der germanische Kriegsgott</a:t>
            </a:r>
          </a:p>
          <a:p>
            <a:r>
              <a:rPr lang="de-DE" sz="2800" dirty="0" smtClean="0">
                <a:solidFill>
                  <a:srgbClr val="0070C0"/>
                </a:solidFill>
              </a:rPr>
              <a:t>Türkisch „</a:t>
            </a:r>
            <a:r>
              <a:rPr lang="de-DE" dirty="0" err="1" smtClean="0">
                <a:solidFill>
                  <a:srgbClr val="0070C0"/>
                </a:solidFill>
              </a:rPr>
              <a:t>ter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ter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tepinmek</a:t>
            </a:r>
            <a:r>
              <a:rPr lang="de-DE" dirty="0" smtClean="0">
                <a:solidFill>
                  <a:srgbClr val="0070C0"/>
                </a:solidFill>
              </a:rPr>
              <a:t>“ (mit Armen und Beinen um sich schlagen)</a:t>
            </a:r>
          </a:p>
          <a:p>
            <a:r>
              <a:rPr lang="de-DE" dirty="0" smtClean="0"/>
              <a:t>Drei Nornen, Schicksalsgöttinnen</a:t>
            </a:r>
          </a:p>
          <a:p>
            <a:r>
              <a:rPr lang="de-DE" sz="2800" dirty="0" smtClean="0">
                <a:solidFill>
                  <a:srgbClr val="0070C0"/>
                </a:solidFill>
              </a:rPr>
              <a:t>Schwedisch „</a:t>
            </a:r>
            <a:r>
              <a:rPr lang="de-DE" sz="2800" dirty="0" err="1" smtClean="0">
                <a:solidFill>
                  <a:srgbClr val="0070C0"/>
                </a:solidFill>
              </a:rPr>
              <a:t>norna</a:t>
            </a:r>
            <a:r>
              <a:rPr lang="de-DE" sz="2800" dirty="0" smtClean="0">
                <a:solidFill>
                  <a:srgbClr val="0070C0"/>
                </a:solidFill>
              </a:rPr>
              <a:t>“ (leise warnen) mittelhochdeutsch „narren, </a:t>
            </a:r>
            <a:r>
              <a:rPr lang="de-DE" sz="2800" dirty="0" err="1" smtClean="0">
                <a:solidFill>
                  <a:srgbClr val="0070C0"/>
                </a:solidFill>
              </a:rPr>
              <a:t>nerren</a:t>
            </a:r>
            <a:r>
              <a:rPr lang="de-DE" sz="2800" dirty="0" smtClean="0">
                <a:solidFill>
                  <a:srgbClr val="0070C0"/>
                </a:solidFill>
              </a:rPr>
              <a:t>“ (knurren), türkisch „</a:t>
            </a:r>
            <a:r>
              <a:rPr lang="de-DE" sz="2800" dirty="0" err="1" smtClean="0">
                <a:solidFill>
                  <a:srgbClr val="0070C0"/>
                </a:solidFill>
              </a:rPr>
              <a:t>nara</a:t>
            </a:r>
            <a:r>
              <a:rPr lang="de-DE" sz="2800" dirty="0" smtClean="0">
                <a:solidFill>
                  <a:srgbClr val="0070C0"/>
                </a:solidFill>
              </a:rPr>
              <a:t>“ (Geschrei, Gebrüll)</a:t>
            </a:r>
          </a:p>
        </p:txBody>
      </p:sp>
    </p:spTree>
    <p:extLst>
      <p:ext uri="{BB962C8B-B14F-4D97-AF65-F5344CB8AC3E}">
        <p14:creationId xmlns:p14="http://schemas.microsoft.com/office/powerpoint/2010/main" xmlns="" val="241555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heilige Wolf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Fenriswolf</a:t>
            </a:r>
            <a:endParaRPr lang="de-DE" dirty="0" smtClean="0"/>
          </a:p>
          <a:p>
            <a:r>
              <a:rPr lang="de-DE" dirty="0" smtClean="0">
                <a:solidFill>
                  <a:srgbClr val="0070C0"/>
                </a:solidFill>
              </a:rPr>
              <a:t>Türkisch „</a:t>
            </a:r>
            <a:r>
              <a:rPr lang="de-DE" dirty="0" err="1" smtClean="0">
                <a:solidFill>
                  <a:srgbClr val="0070C0"/>
                </a:solidFill>
              </a:rPr>
              <a:t>fener</a:t>
            </a:r>
            <a:r>
              <a:rPr lang="de-DE" dirty="0" smtClean="0">
                <a:solidFill>
                  <a:srgbClr val="0070C0"/>
                </a:solidFill>
              </a:rPr>
              <a:t>“ (Fackel, Lampe, Laterne)</a:t>
            </a:r>
          </a:p>
          <a:p>
            <a:r>
              <a:rPr lang="de-DE" dirty="0" smtClean="0"/>
              <a:t>Grimms Märchen</a:t>
            </a:r>
          </a:p>
          <a:p>
            <a:r>
              <a:rPr lang="de-DE" dirty="0" smtClean="0"/>
              <a:t>Romulus und Remus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SPQR</a:t>
            </a:r>
            <a:endParaRPr lang="de-DE" dirty="0"/>
          </a:p>
        </p:txBody>
      </p:sp>
      <p:pic>
        <p:nvPicPr>
          <p:cNvPr id="4" name="Inhaltsplatzhalter 3" descr="She-wolf_suckles_Romulus_and_Rem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556792"/>
            <a:ext cx="4104456" cy="3078342"/>
          </a:xfrm>
        </p:spPr>
      </p:pic>
      <p:sp>
        <p:nvSpPr>
          <p:cNvPr id="5" name="Textfeld 4"/>
          <p:cNvSpPr txBox="1"/>
          <p:nvPr/>
        </p:nvSpPr>
        <p:spPr>
          <a:xfrm>
            <a:off x="2195736" y="501317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Wölfin mit Romulus und Remus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763688" y="5949280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Bildnachweis: </a:t>
            </a:r>
            <a:r>
              <a:rPr lang="de-DE" sz="1200" dirty="0" err="1" smtClean="0"/>
              <a:t>Wikipedia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Linguistik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Erste Person: -m</a:t>
            </a:r>
          </a:p>
          <a:p>
            <a:r>
              <a:rPr lang="de-DE" dirty="0" err="1" smtClean="0">
                <a:solidFill>
                  <a:srgbClr val="0070C0"/>
                </a:solidFill>
              </a:rPr>
              <a:t>Kitabi</a:t>
            </a:r>
            <a:r>
              <a:rPr lang="de-DE" dirty="0" err="1" smtClean="0"/>
              <a:t>m</a:t>
            </a:r>
            <a:r>
              <a:rPr lang="de-DE" dirty="0" smtClean="0">
                <a:solidFill>
                  <a:srgbClr val="0070C0"/>
                </a:solidFill>
              </a:rPr>
              <a:t> (</a:t>
            </a:r>
            <a:r>
              <a:rPr lang="de-DE" dirty="0" smtClean="0"/>
              <a:t>m</a:t>
            </a:r>
            <a:r>
              <a:rPr lang="de-DE" dirty="0" smtClean="0">
                <a:solidFill>
                  <a:srgbClr val="0070C0"/>
                </a:solidFill>
              </a:rPr>
              <a:t>ein Buch)</a:t>
            </a:r>
          </a:p>
          <a:p>
            <a:r>
              <a:rPr lang="de-DE" dirty="0" smtClean="0"/>
              <a:t>Dritte Person: -s</a:t>
            </a:r>
          </a:p>
          <a:p>
            <a:r>
              <a:rPr lang="de-DE" sz="2800" dirty="0" err="1" smtClean="0">
                <a:solidFill>
                  <a:srgbClr val="0070C0"/>
                </a:solidFill>
              </a:rPr>
              <a:t>insanı</a:t>
            </a:r>
            <a:r>
              <a:rPr lang="de-DE" sz="2800" dirty="0" err="1" smtClean="0"/>
              <a:t>n</a:t>
            </a:r>
            <a:r>
              <a:rPr lang="de-DE" sz="2800" dirty="0" smtClean="0">
                <a:solidFill>
                  <a:srgbClr val="0070C0"/>
                </a:solidFill>
              </a:rPr>
              <a:t> </a:t>
            </a:r>
            <a:r>
              <a:rPr lang="de-DE" sz="2800" dirty="0" err="1" smtClean="0">
                <a:solidFill>
                  <a:srgbClr val="0070C0"/>
                </a:solidFill>
              </a:rPr>
              <a:t>kapı</a:t>
            </a:r>
            <a:r>
              <a:rPr lang="de-DE" sz="2800" dirty="0" err="1" smtClean="0"/>
              <a:t>s</a:t>
            </a:r>
            <a:r>
              <a:rPr lang="de-DE" sz="2800" dirty="0" err="1" smtClean="0">
                <a:solidFill>
                  <a:srgbClr val="0070C0"/>
                </a:solidFill>
              </a:rPr>
              <a:t>ı</a:t>
            </a:r>
            <a:r>
              <a:rPr lang="de-DE" sz="2800" dirty="0" smtClean="0">
                <a:solidFill>
                  <a:srgbClr val="0070C0"/>
                </a:solidFill>
              </a:rPr>
              <a:t> (des Mensche</a:t>
            </a:r>
            <a:r>
              <a:rPr lang="de-DE" sz="2800" dirty="0" smtClean="0"/>
              <a:t>n</a:t>
            </a:r>
            <a:r>
              <a:rPr lang="de-DE" sz="2800" dirty="0" smtClean="0">
                <a:solidFill>
                  <a:srgbClr val="0070C0"/>
                </a:solidFill>
              </a:rPr>
              <a:t> </a:t>
            </a:r>
            <a:r>
              <a:rPr lang="de-DE" sz="2800" dirty="0" smtClean="0"/>
              <a:t>s</a:t>
            </a:r>
            <a:r>
              <a:rPr lang="de-DE" sz="2800" dirty="0" smtClean="0">
                <a:solidFill>
                  <a:srgbClr val="0070C0"/>
                </a:solidFill>
              </a:rPr>
              <a:t>eine Tür</a:t>
            </a:r>
            <a:r>
              <a:rPr lang="de-DE" dirty="0" smtClean="0">
                <a:solidFill>
                  <a:srgbClr val="0070C0"/>
                </a:solidFill>
              </a:rPr>
              <a:t>)</a:t>
            </a:r>
          </a:p>
          <a:p>
            <a:r>
              <a:rPr lang="de-DE" dirty="0" smtClean="0"/>
              <a:t>Infinitiv: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Türkisch: </a:t>
            </a:r>
            <a:r>
              <a:rPr lang="de-DE" dirty="0" err="1" smtClean="0">
                <a:solidFill>
                  <a:srgbClr val="0070C0"/>
                </a:solidFill>
              </a:rPr>
              <a:t>yap</a:t>
            </a:r>
            <a:r>
              <a:rPr lang="de-DE" dirty="0" err="1" smtClean="0"/>
              <a:t>mak</a:t>
            </a:r>
            <a:r>
              <a:rPr lang="de-DE" dirty="0" smtClean="0"/>
              <a:t>, englisch: </a:t>
            </a:r>
            <a:r>
              <a:rPr lang="de-DE" dirty="0" err="1" smtClean="0"/>
              <a:t>make</a:t>
            </a:r>
            <a:endParaRPr lang="de-DE" dirty="0" smtClean="0"/>
          </a:p>
          <a:p>
            <a:r>
              <a:rPr lang="de-DE" b="1" dirty="0" err="1" smtClean="0">
                <a:solidFill>
                  <a:srgbClr val="0070C0"/>
                </a:solidFill>
              </a:rPr>
              <a:t>gör</a:t>
            </a:r>
            <a:r>
              <a:rPr lang="de-DE" b="1" dirty="0" err="1" smtClean="0"/>
              <a:t>ebil</a:t>
            </a:r>
            <a:r>
              <a:rPr lang="de-DE" b="1" dirty="0" err="1" smtClean="0">
                <a:solidFill>
                  <a:srgbClr val="0070C0"/>
                </a:solidFill>
              </a:rPr>
              <a:t>iyorum</a:t>
            </a:r>
            <a:r>
              <a:rPr lang="de-DE" dirty="0" smtClean="0">
                <a:solidFill>
                  <a:srgbClr val="0070C0"/>
                </a:solidFill>
              </a:rPr>
              <a:t> (ich kann sehen)</a:t>
            </a:r>
            <a:endParaRPr lang="de-DE" i="1" dirty="0" smtClean="0">
              <a:solidFill>
                <a:srgbClr val="0070C0"/>
              </a:solidFill>
            </a:endParaRPr>
          </a:p>
          <a:p>
            <a:r>
              <a:rPr lang="de-DE" i="1" dirty="0" smtClean="0"/>
              <a:t>lateinisch</a:t>
            </a:r>
            <a:r>
              <a:rPr lang="de-DE" dirty="0" smtClean="0"/>
              <a:t>: </a:t>
            </a:r>
            <a:r>
              <a:rPr lang="de-DE" dirty="0" err="1" smtClean="0"/>
              <a:t>vis</a:t>
            </a:r>
            <a:r>
              <a:rPr lang="de-DE" b="1" dirty="0" err="1" smtClean="0"/>
              <a:t>ibilis</a:t>
            </a:r>
            <a:r>
              <a:rPr lang="de-DE" dirty="0" smtClean="0"/>
              <a:t> (sichtbar), </a:t>
            </a:r>
            <a:r>
              <a:rPr lang="de-DE" i="1" dirty="0" smtClean="0"/>
              <a:t>englisch</a:t>
            </a:r>
            <a:r>
              <a:rPr lang="de-DE" dirty="0" smtClean="0"/>
              <a:t>: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able</a:t>
            </a:r>
            <a:r>
              <a:rPr lang="de-DE" dirty="0" smtClean="0"/>
              <a:t> (können) 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8283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Linguistik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Vergangenheit: </a:t>
            </a:r>
            <a:r>
              <a:rPr lang="de-DE" dirty="0" err="1" smtClean="0"/>
              <a:t>git</a:t>
            </a:r>
            <a:r>
              <a:rPr lang="de-DE" dirty="0" err="1" smtClean="0">
                <a:solidFill>
                  <a:srgbClr val="0070C0"/>
                </a:solidFill>
              </a:rPr>
              <a:t>t</a:t>
            </a:r>
            <a:r>
              <a:rPr lang="de-DE" dirty="0" err="1" smtClean="0"/>
              <a:t>im</a:t>
            </a:r>
            <a:r>
              <a:rPr lang="de-DE" dirty="0" smtClean="0"/>
              <a:t> (ich ging)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Deutsch: ich mach-</a:t>
            </a:r>
            <a:r>
              <a:rPr lang="de-DE" dirty="0" err="1" smtClean="0">
                <a:solidFill>
                  <a:srgbClr val="0070C0"/>
                </a:solidFill>
              </a:rPr>
              <a:t>te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/>
              <a:t>Partizip: </a:t>
            </a:r>
            <a:r>
              <a:rPr lang="de-DE" dirty="0" err="1" smtClean="0"/>
              <a:t>gelen</a:t>
            </a:r>
            <a:r>
              <a:rPr lang="de-DE" dirty="0" smtClean="0"/>
              <a:t> 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Deutsch komm</a:t>
            </a:r>
            <a:r>
              <a:rPr lang="de-DE" dirty="0" smtClean="0"/>
              <a:t>end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Bildschirmpräsentation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Deutsch-Türkische (Ur)Verwandtschaft</vt:lpstr>
      <vt:lpstr>These</vt:lpstr>
      <vt:lpstr>Alte Kultur</vt:lpstr>
      <vt:lpstr>Heilige Bäume</vt:lpstr>
      <vt:lpstr>Mythologie</vt:lpstr>
      <vt:lpstr>Der heilige Wolf</vt:lpstr>
      <vt:lpstr>SPQR</vt:lpstr>
      <vt:lpstr>Linguistik</vt:lpstr>
      <vt:lpstr>Linguistik</vt:lpstr>
      <vt:lpstr>Wortbildungssilben</vt:lpstr>
      <vt:lpstr>Wortbildungssilben</vt:lpstr>
      <vt:lpstr>Familie und Heimat</vt:lpstr>
      <vt:lpstr>Türkisches Wesen</vt:lpstr>
      <vt:lpstr>Schluss</vt:lpstr>
    </vt:vector>
  </TitlesOfParts>
  <Company>Verlag M. DuMont Schauberg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Dieckmann, Klaus</dc:creator>
  <cp:lastModifiedBy>Klaus Dieckmann</cp:lastModifiedBy>
  <cp:revision>56</cp:revision>
  <dcterms:created xsi:type="dcterms:W3CDTF">2013-06-19T05:37:01Z</dcterms:created>
  <dcterms:modified xsi:type="dcterms:W3CDTF">2013-06-20T16:38:43Z</dcterms:modified>
</cp:coreProperties>
</file>